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Montserrat"/>
      <p:regular r:id="rId43"/>
      <p:bold r:id="rId44"/>
      <p:italic r:id="rId45"/>
      <p:boldItalic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2C351B-7DC6-4838-9462-3D0A67785D8B}">
  <a:tblStyle styleId="{CA2C351B-7DC6-4838-9462-3D0A67785D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50"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4.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4.png"/><Relationship Id="rId4" Type="http://schemas.openxmlformats.org/officeDocument/2006/relationships/image" Target="../media/image41.png"/><Relationship Id="rId5" Type="http://schemas.openxmlformats.org/officeDocument/2006/relationships/image" Target="../media/image5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63.png"/><Relationship Id="rId7" Type="http://schemas.openxmlformats.org/officeDocument/2006/relationships/image" Target="../media/image6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7.png"/><Relationship Id="rId4"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86.png"/><Relationship Id="rId4" Type="http://schemas.openxmlformats.org/officeDocument/2006/relationships/image" Target="../media/image98.png"/><Relationship Id="rId9" Type="http://schemas.openxmlformats.org/officeDocument/2006/relationships/image" Target="../media/image96.png"/><Relationship Id="rId5" Type="http://schemas.openxmlformats.org/officeDocument/2006/relationships/image" Target="../media/image100.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 Id="rId3" Type="http://schemas.openxmlformats.org/officeDocument/2006/relationships/image" Target="../media/image10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110.png"/><Relationship Id="rId5"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1.png"/><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16.png"/><Relationship Id="rId6"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8.png"/><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1.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PHP Reverse Shell Vulnerability</a:t>
            </a:r>
            <a:endParaRPr/>
          </a:p>
        </p:txBody>
      </p:sp>
      <p:sp>
        <p:nvSpPr>
          <p:cNvPr id="1137" name="Google Shape;113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8" name="Google Shape;1138;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Utilized msfvenom to upload the reverse shell payload.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Used metasploit from the command line to find a reverse PHP shell vulnerability we could use on the target.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0" name="Google Shape;1140;p63"/>
          <p:cNvGrpSpPr/>
          <p:nvPr/>
        </p:nvGrpSpPr>
        <p:grpSpPr>
          <a:xfrm>
            <a:off x="457181"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3"/>
          <p:cNvGrpSpPr/>
          <p:nvPr/>
        </p:nvGrpSpPr>
        <p:grpSpPr>
          <a:xfrm>
            <a:off x="3228956" y="887903"/>
            <a:ext cx="533372" cy="533480"/>
            <a:chOff x="457200" y="1378813"/>
            <a:chExt cx="695400" cy="695450"/>
          </a:xfrm>
        </p:grpSpPr>
        <p:sp>
          <p:nvSpPr>
            <p:cNvPr id="1144" name="Google Shape;114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Successfully deployed the reverse shell payload and established a meterpreter session.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Traversed the directories of the Capstone server and captured the flag.</a:t>
            </a:r>
            <a:endParaRPr sz="1200">
              <a:latin typeface="Roboto"/>
              <a:ea typeface="Roboto"/>
              <a:cs typeface="Roboto"/>
              <a:sym typeface="Roboto"/>
            </a:endParaRPr>
          </a:p>
        </p:txBody>
      </p:sp>
      <p:grpSp>
        <p:nvGrpSpPr>
          <p:cNvPr id="1148" name="Google Shape;1148;p63"/>
          <p:cNvGrpSpPr/>
          <p:nvPr/>
        </p:nvGrpSpPr>
        <p:grpSpPr>
          <a:xfrm>
            <a:off x="6134081" y="888653"/>
            <a:ext cx="533372" cy="533480"/>
            <a:chOff x="457200" y="1378813"/>
            <a:chExt cx="695400" cy="695450"/>
          </a:xfrm>
        </p:grpSpPr>
        <p:sp>
          <p:nvSpPr>
            <p:cNvPr id="1149" name="Google Shape;114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0" name="Google Shape;115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1" name="Google Shape;1151;p63"/>
          <p:cNvPicPr preferRelativeResize="0"/>
          <p:nvPr/>
        </p:nvPicPr>
        <p:blipFill>
          <a:blip r:embed="rId3">
            <a:alphaModFix/>
          </a:blip>
          <a:stretch>
            <a:fillRect/>
          </a:stretch>
        </p:blipFill>
        <p:spPr>
          <a:xfrm>
            <a:off x="6324825" y="1672250"/>
            <a:ext cx="2729250" cy="667750"/>
          </a:xfrm>
          <a:prstGeom prst="rect">
            <a:avLst/>
          </a:prstGeom>
          <a:noFill/>
          <a:ln>
            <a:noFill/>
          </a:ln>
        </p:spPr>
      </p:pic>
      <p:pic>
        <p:nvPicPr>
          <p:cNvPr id="1152" name="Google Shape;1152;p63"/>
          <p:cNvPicPr preferRelativeResize="0"/>
          <p:nvPr/>
        </p:nvPicPr>
        <p:blipFill>
          <a:blip r:embed="rId4">
            <a:alphaModFix/>
          </a:blip>
          <a:stretch>
            <a:fillRect/>
          </a:stretch>
        </p:blipFill>
        <p:spPr>
          <a:xfrm>
            <a:off x="6342625" y="2433713"/>
            <a:ext cx="2729250" cy="1218225"/>
          </a:xfrm>
          <a:prstGeom prst="rect">
            <a:avLst/>
          </a:prstGeom>
          <a:noFill/>
          <a:ln>
            <a:noFill/>
          </a:ln>
        </p:spPr>
      </p:pic>
      <p:sp>
        <p:nvSpPr>
          <p:cNvPr id="1153" name="Google Shape;1153;p63"/>
          <p:cNvSpPr/>
          <p:nvPr/>
        </p:nvSpPr>
        <p:spPr>
          <a:xfrm>
            <a:off x="6324825" y="3490025"/>
            <a:ext cx="557400" cy="276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4" name="Google Shape;1154;p63"/>
          <p:cNvPicPr preferRelativeResize="0"/>
          <p:nvPr/>
        </p:nvPicPr>
        <p:blipFill>
          <a:blip r:embed="rId5">
            <a:alphaModFix/>
          </a:blip>
          <a:stretch>
            <a:fillRect/>
          </a:stretch>
        </p:blipFill>
        <p:spPr>
          <a:xfrm>
            <a:off x="6838475" y="3745650"/>
            <a:ext cx="2233400" cy="63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0" name="Google Shape;1160;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1" name="Google Shape;1161;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7" name="Google Shape;116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65"/>
          <p:cNvSpPr/>
          <p:nvPr/>
        </p:nvSpPr>
        <p:spPr>
          <a:xfrm>
            <a:off x="367350" y="1467800"/>
            <a:ext cx="8409300" cy="238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69" name="Google Shape;1169;p65"/>
          <p:cNvSpPr txBox="1"/>
          <p:nvPr>
            <p:ph idx="1" type="subTitle"/>
          </p:nvPr>
        </p:nvSpPr>
        <p:spPr>
          <a:xfrm>
            <a:off x="401875" y="3202350"/>
            <a:ext cx="8040900" cy="14766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Clr>
                <a:schemeClr val="dk1"/>
              </a:buClr>
              <a:buSzPts val="1400"/>
              <a:buChar char="●"/>
            </a:pPr>
            <a:r>
              <a:rPr lang="en" sz="1400">
                <a:solidFill>
                  <a:schemeClr val="dk1"/>
                </a:solidFill>
              </a:rPr>
              <a:t>The port scan occurred February 5th at approximately 22:15.</a:t>
            </a:r>
            <a:endParaRPr sz="1400">
              <a:solidFill>
                <a:schemeClr val="dk1"/>
              </a:solidFill>
            </a:endParaRPr>
          </a:p>
          <a:p>
            <a:pPr indent="-180340" lvl="0" marL="320040" rtl="0" algn="l">
              <a:spcBef>
                <a:spcPts val="0"/>
              </a:spcBef>
              <a:spcAft>
                <a:spcPts val="0"/>
              </a:spcAft>
              <a:buClr>
                <a:schemeClr val="dk1"/>
              </a:buClr>
              <a:buSzPts val="1400"/>
              <a:buChar char="●"/>
            </a:pPr>
            <a:r>
              <a:rPr lang="en" sz="1400">
                <a:solidFill>
                  <a:schemeClr val="dk1"/>
                </a:solidFill>
              </a:rPr>
              <a:t>We received 4,808 hits and 8,701 packets in total from ip 192.168.1.90 (Kali) at 22:15 until 22:17.</a:t>
            </a:r>
            <a:endParaRPr sz="1400">
              <a:solidFill>
                <a:schemeClr val="dk1"/>
              </a:solidFill>
            </a:endParaRPr>
          </a:p>
          <a:p>
            <a:pPr indent="-180340" lvl="0" marL="320040" rtl="0" algn="l">
              <a:spcBef>
                <a:spcPts val="0"/>
              </a:spcBef>
              <a:spcAft>
                <a:spcPts val="0"/>
              </a:spcAft>
              <a:buClr>
                <a:schemeClr val="dk1"/>
              </a:buClr>
              <a:buSzPts val="1400"/>
              <a:buChar char="●"/>
            </a:pPr>
            <a:r>
              <a:rPr lang="en" sz="1400">
                <a:solidFill>
                  <a:schemeClr val="dk1"/>
                </a:solidFill>
              </a:rPr>
              <a:t>Over 1,000 unique destination ports were requested via these hits.</a:t>
            </a:r>
            <a:endParaRPr sz="1400">
              <a:solidFill>
                <a:schemeClr val="dk1"/>
              </a:solidFill>
            </a:endParaRPr>
          </a:p>
          <a:p>
            <a:pPr indent="-180340" lvl="0" marL="320040" rtl="0" algn="l">
              <a:spcBef>
                <a:spcPts val="0"/>
              </a:spcBef>
              <a:spcAft>
                <a:spcPts val="0"/>
              </a:spcAft>
              <a:buClr>
                <a:schemeClr val="dk1"/>
              </a:buClr>
              <a:buSzPts val="1400"/>
              <a:buChar char="●"/>
            </a:pPr>
            <a:r>
              <a:rPr lang="en" sz="1400">
                <a:solidFill>
                  <a:schemeClr val="dk1"/>
                </a:solidFill>
              </a:rPr>
              <a:t>During this same time period, only 13 unique destination ports were requested from all other IP addresses combined.</a:t>
            </a:r>
            <a:endParaRPr sz="1400"/>
          </a:p>
        </p:txBody>
      </p:sp>
      <p:pic>
        <p:nvPicPr>
          <p:cNvPr id="1170" name="Google Shape;1170;p65"/>
          <p:cNvPicPr preferRelativeResize="0"/>
          <p:nvPr/>
        </p:nvPicPr>
        <p:blipFill>
          <a:blip r:embed="rId3">
            <a:alphaModFix/>
          </a:blip>
          <a:stretch>
            <a:fillRect/>
          </a:stretch>
        </p:blipFill>
        <p:spPr>
          <a:xfrm>
            <a:off x="6270225" y="675975"/>
            <a:ext cx="2563900" cy="951350"/>
          </a:xfrm>
          <a:prstGeom prst="rect">
            <a:avLst/>
          </a:prstGeom>
          <a:noFill/>
          <a:ln>
            <a:noFill/>
          </a:ln>
        </p:spPr>
      </p:pic>
      <p:pic>
        <p:nvPicPr>
          <p:cNvPr id="1171" name="Google Shape;1171;p65"/>
          <p:cNvPicPr preferRelativeResize="0"/>
          <p:nvPr/>
        </p:nvPicPr>
        <p:blipFill>
          <a:blip r:embed="rId4">
            <a:alphaModFix/>
          </a:blip>
          <a:stretch>
            <a:fillRect/>
          </a:stretch>
        </p:blipFill>
        <p:spPr>
          <a:xfrm>
            <a:off x="6250250" y="1532874"/>
            <a:ext cx="2603824" cy="1127250"/>
          </a:xfrm>
          <a:prstGeom prst="rect">
            <a:avLst/>
          </a:prstGeom>
          <a:noFill/>
          <a:ln>
            <a:noFill/>
          </a:ln>
        </p:spPr>
      </p:pic>
      <p:pic>
        <p:nvPicPr>
          <p:cNvPr id="1172" name="Google Shape;1172;p65"/>
          <p:cNvPicPr preferRelativeResize="0"/>
          <p:nvPr/>
        </p:nvPicPr>
        <p:blipFill>
          <a:blip r:embed="rId5">
            <a:alphaModFix/>
          </a:blip>
          <a:stretch>
            <a:fillRect/>
          </a:stretch>
        </p:blipFill>
        <p:spPr>
          <a:xfrm>
            <a:off x="321146" y="795688"/>
            <a:ext cx="6006376" cy="214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8" name="Google Shape;117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9" name="Google Shape;1179;p66"/>
          <p:cNvPicPr preferRelativeResize="0"/>
          <p:nvPr/>
        </p:nvPicPr>
        <p:blipFill>
          <a:blip r:embed="rId3">
            <a:alphaModFix/>
          </a:blip>
          <a:stretch>
            <a:fillRect/>
          </a:stretch>
        </p:blipFill>
        <p:spPr>
          <a:xfrm>
            <a:off x="772800" y="895275"/>
            <a:ext cx="2882675" cy="2251900"/>
          </a:xfrm>
          <a:prstGeom prst="rect">
            <a:avLst/>
          </a:prstGeom>
          <a:noFill/>
          <a:ln>
            <a:noFill/>
          </a:ln>
        </p:spPr>
      </p:pic>
      <p:sp>
        <p:nvSpPr>
          <p:cNvPr id="1180" name="Google Shape;1180;p66"/>
          <p:cNvSpPr txBox="1"/>
          <p:nvPr/>
        </p:nvSpPr>
        <p:spPr>
          <a:xfrm>
            <a:off x="523800" y="3684013"/>
            <a:ext cx="7692000" cy="1046700"/>
          </a:xfrm>
          <a:prstGeom prst="rect">
            <a:avLst/>
          </a:prstGeom>
          <a:noFill/>
          <a:ln>
            <a:noFill/>
          </a:ln>
        </p:spPr>
        <p:txBody>
          <a:bodyPr anchorCtr="0" anchor="t" bIns="91425" lIns="91425" spcFirstLastPara="1" rIns="91425" wrap="square" tIns="91425">
            <a:spAutoFit/>
          </a:bodyPr>
          <a:lstStyle/>
          <a:p>
            <a:pPr indent="-180340" lvl="0" marL="320040" rtl="0" algn="l">
              <a:spcBef>
                <a:spcPts val="0"/>
              </a:spcBef>
              <a:spcAft>
                <a:spcPts val="0"/>
              </a:spcAft>
              <a:buClr>
                <a:srgbClr val="000000"/>
              </a:buClr>
              <a:buSzPts val="1400"/>
              <a:buChar char="●"/>
            </a:pPr>
            <a:r>
              <a:rPr lang="en">
                <a:latin typeface="Roboto"/>
                <a:ea typeface="Roboto"/>
                <a:cs typeface="Roboto"/>
                <a:sym typeface="Roboto"/>
              </a:rPr>
              <a:t>At 2</a:t>
            </a:r>
            <a:r>
              <a:rPr lang="en">
                <a:latin typeface="Roboto"/>
                <a:ea typeface="Roboto"/>
                <a:cs typeface="Roboto"/>
                <a:sym typeface="Roboto"/>
              </a:rPr>
              <a:t>3</a:t>
            </a:r>
            <a:r>
              <a:rPr lang="en">
                <a:latin typeface="Roboto"/>
                <a:ea typeface="Roboto"/>
                <a:cs typeface="Roboto"/>
                <a:sym typeface="Roboto"/>
              </a:rPr>
              <a:t>:</a:t>
            </a:r>
            <a:r>
              <a:rPr lang="en">
                <a:latin typeface="Roboto"/>
                <a:ea typeface="Roboto"/>
                <a:cs typeface="Roboto"/>
                <a:sym typeface="Roboto"/>
              </a:rPr>
              <a:t>10</a:t>
            </a:r>
            <a:r>
              <a:rPr lang="en">
                <a:latin typeface="Roboto"/>
                <a:ea typeface="Roboto"/>
                <a:cs typeface="Roboto"/>
                <a:sym typeface="Roboto"/>
              </a:rPr>
              <a:t>, </a:t>
            </a:r>
            <a:r>
              <a:rPr lang="en">
                <a:latin typeface="Roboto"/>
                <a:ea typeface="Roboto"/>
                <a:cs typeface="Roboto"/>
                <a:sym typeface="Roboto"/>
              </a:rPr>
              <a:t>15,826</a:t>
            </a:r>
            <a:r>
              <a:rPr lang="en">
                <a:latin typeface="Roboto"/>
                <a:ea typeface="Roboto"/>
                <a:cs typeface="Roboto"/>
                <a:sym typeface="Roboto"/>
              </a:rPr>
              <a:t> requests were made to access </a:t>
            </a:r>
            <a:r>
              <a:rPr lang="en">
                <a:latin typeface="Roboto"/>
                <a:ea typeface="Roboto"/>
                <a:cs typeface="Roboto"/>
                <a:sym typeface="Roboto"/>
              </a:rPr>
              <a:t>/company_folders/secret_folder from the Kali IP address.</a:t>
            </a:r>
            <a:endParaRPr>
              <a:latin typeface="Roboto"/>
              <a:ea typeface="Roboto"/>
              <a:cs typeface="Roboto"/>
              <a:sym typeface="Roboto"/>
            </a:endParaRPr>
          </a:p>
          <a:p>
            <a:pPr indent="-180340" lvl="0" marL="320040" rtl="0" algn="l">
              <a:spcBef>
                <a:spcPts val="0"/>
              </a:spcBef>
              <a:spcAft>
                <a:spcPts val="0"/>
              </a:spcAft>
              <a:buClr>
                <a:srgbClr val="000000"/>
              </a:buClr>
              <a:buSzPts val="1400"/>
              <a:buChar char="●"/>
            </a:pPr>
            <a:r>
              <a:rPr lang="en">
                <a:latin typeface="Roboto"/>
                <a:ea typeface="Roboto"/>
                <a:cs typeface="Roboto"/>
                <a:sym typeface="Roboto"/>
              </a:rPr>
              <a:t>The file requested was </a:t>
            </a:r>
            <a:r>
              <a:rPr lang="en"/>
              <a:t>connect_to_corp_server. This file contains sensitive information including instructions for accessing the corporate server as well as Ryan’s password hash.</a:t>
            </a:r>
            <a:endParaRPr>
              <a:latin typeface="Roboto"/>
              <a:ea typeface="Roboto"/>
              <a:cs typeface="Roboto"/>
              <a:sym typeface="Roboto"/>
            </a:endParaRPr>
          </a:p>
        </p:txBody>
      </p:sp>
      <p:pic>
        <p:nvPicPr>
          <p:cNvPr id="1181" name="Google Shape;1181;p66"/>
          <p:cNvPicPr preferRelativeResize="0"/>
          <p:nvPr/>
        </p:nvPicPr>
        <p:blipFill>
          <a:blip r:embed="rId4">
            <a:alphaModFix/>
          </a:blip>
          <a:stretch>
            <a:fillRect/>
          </a:stretch>
        </p:blipFill>
        <p:spPr>
          <a:xfrm>
            <a:off x="3805200" y="895275"/>
            <a:ext cx="5114800" cy="109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7" name="Google Shape;118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67"/>
          <p:cNvSpPr txBox="1"/>
          <p:nvPr>
            <p:ph idx="1" type="subTitle"/>
          </p:nvPr>
        </p:nvSpPr>
        <p:spPr>
          <a:xfrm>
            <a:off x="273075" y="3406275"/>
            <a:ext cx="8664300" cy="13380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SzPts val="1400"/>
              <a:buChar char="●"/>
            </a:pPr>
            <a:r>
              <a:rPr lang="en" sz="1400"/>
              <a:t>At 23:01, the brute force attack occurred as evidenced by the spike in HTTP transactions and the corresponding spike in errors.</a:t>
            </a:r>
            <a:endParaRPr sz="1400"/>
          </a:p>
          <a:p>
            <a:pPr indent="-180340" lvl="0" marL="320040" rtl="0" algn="l">
              <a:spcBef>
                <a:spcPts val="0"/>
              </a:spcBef>
              <a:spcAft>
                <a:spcPts val="0"/>
              </a:spcAft>
              <a:buSzPts val="1400"/>
              <a:buChar char="●"/>
            </a:pPr>
            <a:r>
              <a:rPr lang="en" sz="1400"/>
              <a:t>Of the 50,000+ HTTP transactions that occurred at this time, we uncovered 6,035 attempts (GET requests) to login to the webdav directory before the attacker discovered the correct password. Further analysis showed the user agent Mozilla/4.0(Hydra) assigned to 100% of these attempts.</a:t>
            </a:r>
            <a:endParaRPr sz="1400"/>
          </a:p>
        </p:txBody>
      </p:sp>
      <p:pic>
        <p:nvPicPr>
          <p:cNvPr id="1189" name="Google Shape;1189;p67"/>
          <p:cNvPicPr preferRelativeResize="0"/>
          <p:nvPr/>
        </p:nvPicPr>
        <p:blipFill>
          <a:blip r:embed="rId3">
            <a:alphaModFix/>
          </a:blip>
          <a:stretch>
            <a:fillRect/>
          </a:stretch>
        </p:blipFill>
        <p:spPr>
          <a:xfrm>
            <a:off x="135225" y="689000"/>
            <a:ext cx="2844250" cy="2406675"/>
          </a:xfrm>
          <a:prstGeom prst="rect">
            <a:avLst/>
          </a:prstGeom>
          <a:noFill/>
          <a:ln>
            <a:noFill/>
          </a:ln>
        </p:spPr>
      </p:pic>
      <p:pic>
        <p:nvPicPr>
          <p:cNvPr id="1190" name="Google Shape;1190;p67"/>
          <p:cNvPicPr preferRelativeResize="0"/>
          <p:nvPr/>
        </p:nvPicPr>
        <p:blipFill>
          <a:blip r:embed="rId4">
            <a:alphaModFix/>
          </a:blip>
          <a:stretch>
            <a:fillRect/>
          </a:stretch>
        </p:blipFill>
        <p:spPr>
          <a:xfrm>
            <a:off x="3140800" y="689000"/>
            <a:ext cx="2691090" cy="2561975"/>
          </a:xfrm>
          <a:prstGeom prst="rect">
            <a:avLst/>
          </a:prstGeom>
          <a:noFill/>
          <a:ln>
            <a:noFill/>
          </a:ln>
        </p:spPr>
      </p:pic>
      <p:pic>
        <p:nvPicPr>
          <p:cNvPr id="1191" name="Google Shape;1191;p67"/>
          <p:cNvPicPr preferRelativeResize="0"/>
          <p:nvPr/>
        </p:nvPicPr>
        <p:blipFill>
          <a:blip r:embed="rId5">
            <a:alphaModFix/>
          </a:blip>
          <a:stretch>
            <a:fillRect/>
          </a:stretch>
        </p:blipFill>
        <p:spPr>
          <a:xfrm>
            <a:off x="5831893" y="952300"/>
            <a:ext cx="847725" cy="666750"/>
          </a:xfrm>
          <a:prstGeom prst="rect">
            <a:avLst/>
          </a:prstGeom>
          <a:noFill/>
          <a:ln>
            <a:noFill/>
          </a:ln>
        </p:spPr>
      </p:pic>
      <p:sp>
        <p:nvSpPr>
          <p:cNvPr id="1192" name="Google Shape;1192;p67"/>
          <p:cNvSpPr/>
          <p:nvPr/>
        </p:nvSpPr>
        <p:spPr>
          <a:xfrm>
            <a:off x="1990425" y="3095675"/>
            <a:ext cx="412200" cy="226800"/>
          </a:xfrm>
          <a:prstGeom prst="up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7"/>
          <p:cNvSpPr/>
          <p:nvPr/>
        </p:nvSpPr>
        <p:spPr>
          <a:xfrm>
            <a:off x="4693125" y="3095675"/>
            <a:ext cx="412200" cy="226800"/>
          </a:xfrm>
          <a:prstGeom prst="up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4" name="Google Shape;1194;p67"/>
          <p:cNvPicPr preferRelativeResize="0"/>
          <p:nvPr/>
        </p:nvPicPr>
        <p:blipFill>
          <a:blip r:embed="rId6">
            <a:alphaModFix/>
          </a:blip>
          <a:stretch>
            <a:fillRect/>
          </a:stretch>
        </p:blipFill>
        <p:spPr>
          <a:xfrm>
            <a:off x="6382793" y="1670575"/>
            <a:ext cx="2159582" cy="9808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0" name="Google Shape;120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68"/>
          <p:cNvSpPr txBox="1"/>
          <p:nvPr>
            <p:ph idx="1" type="subTitle"/>
          </p:nvPr>
        </p:nvSpPr>
        <p:spPr>
          <a:xfrm>
            <a:off x="322800" y="3755275"/>
            <a:ext cx="8511300" cy="11613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SzPts val="1400"/>
              <a:buChar char="●"/>
            </a:pPr>
            <a:r>
              <a:rPr lang="en" sz="1400"/>
              <a:t>In total 34,342 attempts were made to the webdav directory in total from the Kali IP before successful access.</a:t>
            </a:r>
            <a:endParaRPr sz="1400"/>
          </a:p>
          <a:p>
            <a:pPr indent="-180340" lvl="0" marL="320040" rtl="0" algn="l">
              <a:spcBef>
                <a:spcPts val="0"/>
              </a:spcBef>
              <a:spcAft>
                <a:spcPts val="0"/>
              </a:spcAft>
              <a:buSzPts val="1400"/>
              <a:buChar char="●"/>
            </a:pPr>
            <a:r>
              <a:rPr lang="en" sz="1400"/>
              <a:t>We found two hits at 23:16:55 that successfully accessed passwd.dav.  Also, two hits were discovered at 01:01:15 on February 6th indicating a file called shell.php was accessed.  Two hits from a PUT request request to shell.php were discovered at 00:58:57.</a:t>
            </a:r>
            <a:endParaRPr sz="1400"/>
          </a:p>
        </p:txBody>
      </p:sp>
      <p:pic>
        <p:nvPicPr>
          <p:cNvPr id="1202" name="Google Shape;1202;p68"/>
          <p:cNvPicPr preferRelativeResize="0"/>
          <p:nvPr/>
        </p:nvPicPr>
        <p:blipFill>
          <a:blip r:embed="rId3">
            <a:alphaModFix/>
          </a:blip>
          <a:stretch>
            <a:fillRect/>
          </a:stretch>
        </p:blipFill>
        <p:spPr>
          <a:xfrm>
            <a:off x="7005150" y="1218450"/>
            <a:ext cx="1757250" cy="1061475"/>
          </a:xfrm>
          <a:prstGeom prst="rect">
            <a:avLst/>
          </a:prstGeom>
          <a:noFill/>
          <a:ln>
            <a:noFill/>
          </a:ln>
        </p:spPr>
      </p:pic>
      <p:pic>
        <p:nvPicPr>
          <p:cNvPr id="1203" name="Google Shape;1203;p68"/>
          <p:cNvPicPr preferRelativeResize="0"/>
          <p:nvPr/>
        </p:nvPicPr>
        <p:blipFill>
          <a:blip r:embed="rId4">
            <a:alphaModFix/>
          </a:blip>
          <a:stretch>
            <a:fillRect/>
          </a:stretch>
        </p:blipFill>
        <p:spPr>
          <a:xfrm>
            <a:off x="547400" y="686100"/>
            <a:ext cx="6105676" cy="306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9" name="Google Shape;1209;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0" name="Google Shape;1210;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6" name="Google Shape;1216;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Utilize IDS such as Security Onion to monitor the network and Snort to trigger alerts in the event future port scans are detected.</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Implement Snort rule to alert and/or block traffic going to ports greater than or equal to 500:</a:t>
            </a:r>
            <a:endParaRPr sz="1400"/>
          </a:p>
          <a:p>
            <a:pPr indent="0" lvl="0" marL="0" rtl="0" algn="l">
              <a:spcBef>
                <a:spcPts val="0"/>
              </a:spcBef>
              <a:spcAft>
                <a:spcPts val="0"/>
              </a:spcAft>
              <a:buNone/>
            </a:pPr>
            <a:r>
              <a:t/>
            </a:r>
            <a:endParaRPr sz="1400">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highlight>
                  <a:srgbClr val="FFFF00"/>
                </a:highlight>
                <a:latin typeface="Courier New"/>
                <a:ea typeface="Courier New"/>
                <a:cs typeface="Courier New"/>
                <a:sym typeface="Courier New"/>
              </a:rPr>
              <a:t>alert tcp any :1024 -&gt; 192.168.1.0/24 500:</a:t>
            </a:r>
            <a:endParaRPr sz="1400">
              <a:highlight>
                <a:srgbClr val="FFFF00"/>
              </a:highlight>
              <a:latin typeface="Courier New"/>
              <a:ea typeface="Courier New"/>
              <a:cs typeface="Courier New"/>
              <a:sym typeface="Courier New"/>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100"/>
          </a:p>
        </p:txBody>
      </p:sp>
      <p:sp>
        <p:nvSpPr>
          <p:cNvPr id="1218" name="Google Shape;1218;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Configure firewall on this network as currently none exists.</a:t>
            </a:r>
            <a:endParaRPr sz="1400"/>
          </a:p>
          <a:p>
            <a:pPr indent="-317500" lvl="0" marL="457200" rtl="0" algn="l">
              <a:spcBef>
                <a:spcPts val="0"/>
              </a:spcBef>
              <a:spcAft>
                <a:spcPts val="0"/>
              </a:spcAft>
              <a:buSzPts val="1400"/>
              <a:buChar char="●"/>
            </a:pPr>
            <a:r>
              <a:rPr lang="en" sz="1400"/>
              <a:t>Start with UFW, move to firewalld eventually to avoid service disruptions.</a:t>
            </a:r>
            <a:endParaRPr sz="1400"/>
          </a:p>
          <a:p>
            <a:pPr indent="-317500" lvl="0" marL="457200" rtl="0" algn="l">
              <a:spcBef>
                <a:spcPts val="0"/>
              </a:spcBef>
              <a:spcAft>
                <a:spcPts val="0"/>
              </a:spcAft>
              <a:buSzPts val="1400"/>
              <a:buChar char="●"/>
            </a:pPr>
            <a:r>
              <a:rPr lang="en" sz="1400"/>
              <a:t>Example: adding rules to allow http and/or https and ssh only as root user:</a:t>
            </a:r>
            <a:endParaRPr sz="1400"/>
          </a:p>
          <a:p>
            <a:pPr indent="0" lvl="0" marL="0" rtl="0" algn="ctr">
              <a:spcBef>
                <a:spcPts val="0"/>
              </a:spcBef>
              <a:spcAft>
                <a:spcPts val="0"/>
              </a:spcAft>
              <a:buNone/>
            </a:pPr>
            <a:r>
              <a:rPr b="1" lang="en" sz="1400">
                <a:highlight>
                  <a:srgbClr val="FFFF00"/>
                </a:highlight>
                <a:latin typeface="Courier New"/>
                <a:ea typeface="Courier New"/>
                <a:cs typeface="Courier New"/>
                <a:sym typeface="Courier New"/>
              </a:rPr>
              <a:t>u</a:t>
            </a:r>
            <a:r>
              <a:rPr b="1" lang="en" sz="1400">
                <a:highlight>
                  <a:srgbClr val="FFFF00"/>
                </a:highlight>
                <a:latin typeface="Courier New"/>
                <a:ea typeface="Courier New"/>
                <a:cs typeface="Courier New"/>
                <a:sym typeface="Courier New"/>
              </a:rPr>
              <a:t>fw deny incoming</a:t>
            </a:r>
            <a:endParaRPr b="1" sz="1400">
              <a:highlight>
                <a:srgbClr val="FFFF00"/>
              </a:highlight>
              <a:latin typeface="Courier New"/>
              <a:ea typeface="Courier New"/>
              <a:cs typeface="Courier New"/>
              <a:sym typeface="Courier New"/>
            </a:endParaRPr>
          </a:p>
          <a:p>
            <a:pPr indent="0" lvl="0" marL="0" rtl="0" algn="ctr">
              <a:spcBef>
                <a:spcPts val="0"/>
              </a:spcBef>
              <a:spcAft>
                <a:spcPts val="0"/>
              </a:spcAft>
              <a:buNone/>
            </a:pPr>
            <a:r>
              <a:rPr b="1" lang="en" sz="1400">
                <a:highlight>
                  <a:srgbClr val="FFFF00"/>
                </a:highlight>
                <a:latin typeface="Courier New"/>
                <a:ea typeface="Courier New"/>
                <a:cs typeface="Courier New"/>
                <a:sym typeface="Courier New"/>
              </a:rPr>
              <a:t>u</a:t>
            </a:r>
            <a:r>
              <a:rPr b="1" lang="en" sz="1400">
                <a:highlight>
                  <a:srgbClr val="FFFF00"/>
                </a:highlight>
                <a:latin typeface="Courier New"/>
                <a:ea typeface="Courier New"/>
                <a:cs typeface="Courier New"/>
                <a:sym typeface="Courier New"/>
              </a:rPr>
              <a:t>fw allow 80</a:t>
            </a:r>
            <a:endParaRPr b="1" sz="1400">
              <a:highlight>
                <a:srgbClr val="FFFF00"/>
              </a:highlight>
              <a:latin typeface="Courier New"/>
              <a:ea typeface="Courier New"/>
              <a:cs typeface="Courier New"/>
              <a:sym typeface="Courier New"/>
            </a:endParaRPr>
          </a:p>
          <a:p>
            <a:pPr indent="0" lvl="0" marL="0" rtl="0" algn="ctr">
              <a:spcBef>
                <a:spcPts val="0"/>
              </a:spcBef>
              <a:spcAft>
                <a:spcPts val="0"/>
              </a:spcAft>
              <a:buNone/>
            </a:pPr>
            <a:r>
              <a:rPr b="1" lang="en" sz="1400">
                <a:highlight>
                  <a:srgbClr val="FFFF00"/>
                </a:highlight>
                <a:latin typeface="Courier New"/>
                <a:ea typeface="Courier New"/>
                <a:cs typeface="Courier New"/>
                <a:sym typeface="Courier New"/>
              </a:rPr>
              <a:t>u</a:t>
            </a:r>
            <a:r>
              <a:rPr b="1" lang="en" sz="1400">
                <a:highlight>
                  <a:srgbClr val="FFFF00"/>
                </a:highlight>
                <a:latin typeface="Courier New"/>
                <a:ea typeface="Courier New"/>
                <a:cs typeface="Courier New"/>
                <a:sym typeface="Courier New"/>
              </a:rPr>
              <a:t>fw allow 22</a:t>
            </a:r>
            <a:endParaRPr b="1" sz="1400">
              <a:highlight>
                <a:srgbClr val="FFFF00"/>
              </a:highlight>
              <a:latin typeface="Courier New"/>
              <a:ea typeface="Courier New"/>
              <a:cs typeface="Courier New"/>
              <a:sym typeface="Courier New"/>
            </a:endParaRPr>
          </a:p>
          <a:p>
            <a:pPr indent="0" lvl="0" marL="0" rtl="0" algn="ctr">
              <a:spcBef>
                <a:spcPts val="0"/>
              </a:spcBef>
              <a:spcAft>
                <a:spcPts val="0"/>
              </a:spcAft>
              <a:buNone/>
            </a:pPr>
            <a:r>
              <a:rPr b="1" lang="en" sz="1400">
                <a:highlight>
                  <a:srgbClr val="FFFF00"/>
                </a:highlight>
                <a:latin typeface="Courier New"/>
                <a:ea typeface="Courier New"/>
                <a:cs typeface="Courier New"/>
                <a:sym typeface="Courier New"/>
              </a:rPr>
              <a:t>u</a:t>
            </a:r>
            <a:r>
              <a:rPr b="1" lang="en" sz="1400">
                <a:highlight>
                  <a:srgbClr val="FFFF00"/>
                </a:highlight>
                <a:latin typeface="Courier New"/>
                <a:ea typeface="Courier New"/>
                <a:cs typeface="Courier New"/>
                <a:sym typeface="Courier New"/>
              </a:rPr>
              <a:t>fw allow 443</a:t>
            </a:r>
            <a:endParaRPr b="1" sz="1400">
              <a:highlight>
                <a:srgbClr val="FFFF00"/>
              </a:highlight>
              <a:latin typeface="Courier New"/>
              <a:ea typeface="Courier New"/>
              <a:cs typeface="Courier New"/>
              <a:sym typeface="Courier New"/>
            </a:endParaRPr>
          </a:p>
        </p:txBody>
      </p:sp>
      <p:pic>
        <p:nvPicPr>
          <p:cNvPr id="1219" name="Google Shape;1219;p70"/>
          <p:cNvPicPr preferRelativeResize="0"/>
          <p:nvPr/>
        </p:nvPicPr>
        <p:blipFill>
          <a:blip r:embed="rId3">
            <a:alphaModFix/>
          </a:blip>
          <a:stretch>
            <a:fillRect/>
          </a:stretch>
        </p:blipFill>
        <p:spPr>
          <a:xfrm>
            <a:off x="3708325" y="3704125"/>
            <a:ext cx="874100" cy="728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5" name="Google Shape;122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Utilize Security Onion and configure Snort rule for triggering an alert when a threshold of 5 connections come from a single source over 30 seconds.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Set snort rule to block any requests to this directory from any non-authenticated user.</a:t>
            </a:r>
            <a:endParaRPr sz="1400"/>
          </a:p>
        </p:txBody>
      </p:sp>
      <p:sp>
        <p:nvSpPr>
          <p:cNvPr id="1227" name="Google Shape;1227;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Encrypt the /secret_folder so it is only readable with the encryption key.</a:t>
            </a:r>
            <a:endParaRPr sz="1400"/>
          </a:p>
          <a:p>
            <a:pPr indent="-317500" lvl="0" marL="457200" rtl="0" algn="l">
              <a:spcBef>
                <a:spcPts val="0"/>
              </a:spcBef>
              <a:spcAft>
                <a:spcPts val="0"/>
              </a:spcAft>
              <a:buSzPts val="1400"/>
              <a:buChar char="●"/>
            </a:pPr>
            <a:r>
              <a:rPr lang="en" sz="1400"/>
              <a:t>Move the directory to a separate data server only accessible by SSH.</a:t>
            </a:r>
            <a:endParaRPr sz="1400"/>
          </a:p>
          <a:p>
            <a:pPr indent="-317500" lvl="0" marL="457200" rtl="0" algn="l">
              <a:spcBef>
                <a:spcPts val="0"/>
              </a:spcBef>
              <a:spcAft>
                <a:spcPts val="0"/>
              </a:spcAft>
              <a:buSzPts val="1400"/>
              <a:buChar char="●"/>
            </a:pPr>
            <a:r>
              <a:rPr lang="en" sz="1400"/>
              <a:t>Set user permission levels so that regular users cannot browse the network.</a:t>
            </a:r>
            <a:endParaRPr sz="1400"/>
          </a:p>
          <a:p>
            <a:pPr indent="-317500" lvl="0" marL="457200" rtl="0" algn="l">
              <a:spcBef>
                <a:spcPts val="0"/>
              </a:spcBef>
              <a:spcAft>
                <a:spcPts val="0"/>
              </a:spcAft>
              <a:buSzPts val="1400"/>
              <a:buChar char="●"/>
            </a:pPr>
            <a:r>
              <a:rPr lang="en" sz="1400"/>
              <a:t>Remove any content on web server that hints at the existence of this directory.</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pic>
        <p:nvPicPr>
          <p:cNvPr id="1228" name="Google Shape;1228;p71"/>
          <p:cNvPicPr preferRelativeResize="0"/>
          <p:nvPr/>
        </p:nvPicPr>
        <p:blipFill>
          <a:blip r:embed="rId3">
            <a:alphaModFix/>
          </a:blip>
          <a:stretch>
            <a:fillRect/>
          </a:stretch>
        </p:blipFill>
        <p:spPr>
          <a:xfrm>
            <a:off x="3412000" y="3834575"/>
            <a:ext cx="874100" cy="728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4" name="Google Shape;123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Utilize splunk to manage brute force alerts.</a:t>
            </a:r>
            <a:endParaRPr sz="1400"/>
          </a:p>
          <a:p>
            <a:pPr indent="-317500" lvl="0" marL="457200" rtl="0" algn="l">
              <a:spcBef>
                <a:spcPts val="0"/>
              </a:spcBef>
              <a:spcAft>
                <a:spcPts val="0"/>
              </a:spcAft>
              <a:buSzPts val="1400"/>
              <a:buChar char="●"/>
            </a:pPr>
            <a:r>
              <a:rPr lang="en" sz="1400"/>
              <a:t>Create an alert when splunk detects increase in various brute force stats of the last 30 minutes compared to a 30 minute period 6 hours earlier: e.g.</a:t>
            </a:r>
            <a:endParaRPr sz="1400"/>
          </a:p>
        </p:txBody>
      </p:sp>
      <p:sp>
        <p:nvSpPr>
          <p:cNvPr id="1236" name="Google Shape;1236;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Temporary account lockout if max login threshold reached to prevent complete denial of service.</a:t>
            </a:r>
            <a:endParaRPr sz="1400"/>
          </a:p>
          <a:p>
            <a:pPr indent="-317500" lvl="0" marL="457200" rtl="0" algn="l">
              <a:spcBef>
                <a:spcPts val="0"/>
              </a:spcBef>
              <a:spcAft>
                <a:spcPts val="0"/>
              </a:spcAft>
              <a:buSzPts val="1400"/>
              <a:buChar char="●"/>
            </a:pPr>
            <a:r>
              <a:rPr lang="en" sz="1400"/>
              <a:t>Utilize device cookies to distinguish between known and unknown clients.  This will slow an attack.</a:t>
            </a:r>
            <a:endParaRPr sz="1400"/>
          </a:p>
          <a:p>
            <a:pPr indent="-317500" lvl="0" marL="457200" rtl="0" algn="l">
              <a:spcBef>
                <a:spcPts val="0"/>
              </a:spcBef>
              <a:spcAft>
                <a:spcPts val="0"/>
              </a:spcAft>
              <a:buSzPts val="1400"/>
              <a:buChar char="●"/>
            </a:pPr>
            <a:r>
              <a:rPr lang="en" sz="1400"/>
              <a:t>Use multi-factor authentication and CAPTCHA to slow down and hopefully discourage an attack.</a:t>
            </a:r>
            <a:endParaRPr sz="1400"/>
          </a:p>
          <a:p>
            <a:pPr indent="-317500" lvl="0" marL="457200" rtl="0" algn="l">
              <a:spcBef>
                <a:spcPts val="0"/>
              </a:spcBef>
              <a:spcAft>
                <a:spcPts val="0"/>
              </a:spcAft>
              <a:buSzPts val="1400"/>
              <a:buChar char="●"/>
            </a:pPr>
            <a:r>
              <a:rPr lang="en" sz="1400"/>
              <a:t>Utilize secure password protocols including number of characters, alphanumeric, and special characters.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0"/>
              </a:spcBef>
              <a:spcAft>
                <a:spcPts val="0"/>
              </a:spcAft>
              <a:buNone/>
            </a:pPr>
            <a:r>
              <a:rPr lang="en" sz="1400"/>
              <a:t>Password protocols, lock account after XX # of failed logins, or at the very least lock account for XX time after XX # of failed login attempts.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Must balance protection mechanisms with d.o.s. prevention!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Limit failed logins, MFI, Captcha, </a:t>
            </a:r>
            <a:endParaRPr sz="1400"/>
          </a:p>
          <a:p>
            <a:pPr indent="0" lvl="0" marL="0" rtl="0" algn="l">
              <a:spcBef>
                <a:spcPts val="0"/>
              </a:spcBef>
              <a:spcAft>
                <a:spcPts val="0"/>
              </a:spcAft>
              <a:buNone/>
            </a:pPr>
            <a:r>
              <a:rPr lang="en" sz="1400"/>
              <a:t>https://owasp.org/www-community/Slow_Down_Online_Guessing_Attacks_with_Device_Cookies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0"/>
              </a:spcBef>
              <a:spcAft>
                <a:spcPts val="0"/>
              </a:spcAft>
              <a:buNone/>
            </a:pPr>
            <a:r>
              <a:t/>
            </a:r>
            <a:endParaRPr sz="1400"/>
          </a:p>
        </p:txBody>
      </p:sp>
      <p:pic>
        <p:nvPicPr>
          <p:cNvPr id="1237" name="Google Shape;1237;p72"/>
          <p:cNvPicPr preferRelativeResize="0"/>
          <p:nvPr/>
        </p:nvPicPr>
        <p:blipFill>
          <a:blip r:embed="rId3">
            <a:alphaModFix/>
          </a:blip>
          <a:stretch>
            <a:fillRect/>
          </a:stretch>
        </p:blipFill>
        <p:spPr>
          <a:xfrm>
            <a:off x="241250" y="3137371"/>
            <a:ext cx="4298400" cy="1703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3" name="Google Shape;124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4" name="Google Shape;1244;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Whitelist IP addresses that can access WebDAV and block all others.</a:t>
            </a:r>
            <a:endParaRPr sz="1400"/>
          </a:p>
          <a:p>
            <a:pPr indent="-317500" lvl="0" marL="457200" rtl="0" algn="l">
              <a:spcBef>
                <a:spcPts val="0"/>
              </a:spcBef>
              <a:spcAft>
                <a:spcPts val="0"/>
              </a:spcAft>
              <a:buSzPts val="1400"/>
              <a:buChar char="●"/>
            </a:pPr>
            <a:r>
              <a:rPr lang="en" sz="1400"/>
              <a:t>Set a splunk alert to notify the admin of any traffic to WebDAV from any IP not whitelisted.</a:t>
            </a:r>
            <a:endParaRPr sz="1400"/>
          </a:p>
          <a:p>
            <a:pPr indent="-317500" lvl="0" marL="457200" rtl="0" algn="l">
              <a:spcBef>
                <a:spcPts val="0"/>
              </a:spcBef>
              <a:spcAft>
                <a:spcPts val="0"/>
              </a:spcAft>
              <a:buSzPts val="1400"/>
              <a:buChar char="●"/>
            </a:pPr>
            <a:r>
              <a:rPr lang="en" sz="1400"/>
              <a:t>Set a splunk alert to notify the admin in the event of 3 failed attempts to access the WebDAV directory over 10 minutes.</a:t>
            </a:r>
            <a:endParaRPr sz="1400"/>
          </a:p>
        </p:txBody>
      </p:sp>
      <p:sp>
        <p:nvSpPr>
          <p:cNvPr id="1245" name="Google Shape;1245;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Recommend switching the site to HTTPS protocol instead of HTTP to ensure valid SSL certificates.</a:t>
            </a:r>
            <a:endParaRPr sz="1400"/>
          </a:p>
          <a:p>
            <a:pPr indent="-317500" lvl="0" marL="457200" rtl="0" algn="l">
              <a:spcBef>
                <a:spcPts val="0"/>
              </a:spcBef>
              <a:spcAft>
                <a:spcPts val="0"/>
              </a:spcAft>
              <a:buSzPts val="1400"/>
              <a:buChar char="●"/>
            </a:pPr>
            <a:r>
              <a:rPr lang="en" sz="1400"/>
              <a:t>Block access from any IP address not whitelisted.</a:t>
            </a:r>
            <a:endParaRPr sz="1400"/>
          </a:p>
          <a:p>
            <a:pPr indent="-317500" lvl="0" marL="457200" rtl="0" algn="l">
              <a:spcBef>
                <a:spcPts val="0"/>
              </a:spcBef>
              <a:spcAft>
                <a:spcPts val="0"/>
              </a:spcAft>
              <a:buSzPts val="1400"/>
              <a:buChar char="●"/>
            </a:pPr>
            <a:r>
              <a:rPr lang="en" sz="1400"/>
              <a:t>Utilize File Lock features within WebDAV to secure certain files and directories and to prevent multiple users from editing the same file simultaneously.</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1" name="Google Shape;125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2" name="Google Shape;1252;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Create splunk alert for any unauthorized file upload. </a:t>
            </a:r>
            <a:endParaRPr sz="1400"/>
          </a:p>
          <a:p>
            <a:pPr indent="-317500" lvl="0" marL="457200" rtl="0" algn="l">
              <a:spcBef>
                <a:spcPts val="0"/>
              </a:spcBef>
              <a:spcAft>
                <a:spcPts val="0"/>
              </a:spcAft>
              <a:buSzPts val="1400"/>
              <a:buChar char="●"/>
            </a:pPr>
            <a:r>
              <a:rPr lang="en" sz="1400"/>
              <a:t>Set threshold to 1 so it will alert of any attempt.</a:t>
            </a:r>
            <a:endParaRPr sz="1400"/>
          </a:p>
          <a:p>
            <a:pPr indent="-317500" lvl="0" marL="457200" rtl="0" algn="l">
              <a:spcBef>
                <a:spcPts val="0"/>
              </a:spcBef>
              <a:spcAft>
                <a:spcPts val="0"/>
              </a:spcAft>
              <a:buSzPts val="1400"/>
              <a:buChar char="●"/>
            </a:pPr>
            <a:r>
              <a:rPr lang="en" sz="1400"/>
              <a:t>Alternatively, set an alert to trigger based on certain file types (.php).</a:t>
            </a:r>
            <a:endParaRPr sz="1400"/>
          </a:p>
          <a:p>
            <a:pPr indent="-317500" lvl="0" marL="457200" rtl="0" algn="l">
              <a:spcBef>
                <a:spcPts val="0"/>
              </a:spcBef>
              <a:spcAft>
                <a:spcPts val="0"/>
              </a:spcAft>
              <a:buSzPts val="1400"/>
              <a:buChar char="●"/>
            </a:pPr>
            <a:r>
              <a:rPr lang="en" sz="1400"/>
              <a:t>Custom splunk alerts can be configured within splunk’s </a:t>
            </a:r>
            <a:r>
              <a:rPr lang="en" sz="1400">
                <a:highlight>
                  <a:srgbClr val="FFFF00"/>
                </a:highlight>
                <a:latin typeface="Courier New"/>
                <a:ea typeface="Courier New"/>
                <a:cs typeface="Courier New"/>
                <a:sym typeface="Courier New"/>
              </a:rPr>
              <a:t>alert_actions.conf</a:t>
            </a:r>
            <a:r>
              <a:rPr lang="en" sz="1400"/>
              <a:t> file.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53" name="Google Shape;1253;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Require user authentication in order to upload files.</a:t>
            </a:r>
            <a:endParaRPr sz="1400"/>
          </a:p>
          <a:p>
            <a:pPr indent="-317500" lvl="0" marL="457200" rtl="0" algn="l">
              <a:spcBef>
                <a:spcPts val="0"/>
              </a:spcBef>
              <a:spcAft>
                <a:spcPts val="0"/>
              </a:spcAft>
              <a:buSzPts val="1400"/>
              <a:buChar char="●"/>
            </a:pPr>
            <a:r>
              <a:rPr lang="en" sz="1400"/>
              <a:t>Store uploaded files in a location not </a:t>
            </a:r>
            <a:r>
              <a:rPr lang="en" sz="1400"/>
              <a:t>accessible</a:t>
            </a:r>
            <a:r>
              <a:rPr lang="en" sz="1400"/>
              <a:t> from the web.</a:t>
            </a:r>
            <a:endParaRPr sz="1400"/>
          </a:p>
          <a:p>
            <a:pPr indent="-317500" lvl="0" marL="457200" rtl="0" algn="l">
              <a:spcBef>
                <a:spcPts val="0"/>
              </a:spcBef>
              <a:spcAft>
                <a:spcPts val="0"/>
              </a:spcAft>
              <a:buSzPts val="1400"/>
              <a:buChar char="●"/>
            </a:pPr>
            <a:r>
              <a:rPr lang="en" sz="1400"/>
              <a:t>Scramble uploaded file names and extensions.</a:t>
            </a:r>
            <a:endParaRPr sz="1400"/>
          </a:p>
          <a:p>
            <a:pPr indent="-317500" lvl="0" marL="457200" rtl="0" algn="l">
              <a:spcBef>
                <a:spcPts val="0"/>
              </a:spcBef>
              <a:spcAft>
                <a:spcPts val="0"/>
              </a:spcAft>
              <a:buSzPts val="1400"/>
              <a:buChar char="●"/>
            </a:pPr>
            <a:r>
              <a:rPr lang="en" sz="1400"/>
              <a:t>Define valid types of files that the users should be able to upload.</a:t>
            </a:r>
            <a:endParaRPr sz="1400"/>
          </a:p>
          <a:p>
            <a:pPr indent="0" lvl="0" marL="0" rtl="0" algn="l">
              <a:spcBef>
                <a:spcPts val="0"/>
              </a:spcBef>
              <a:spcAft>
                <a:spcPts val="0"/>
              </a:spcAft>
              <a:buClr>
                <a:schemeClr val="dk1"/>
              </a:buClr>
              <a:buSzPts val="1100"/>
              <a:buFont typeface="Arial"/>
              <a:buNone/>
            </a:pPr>
            <a:r>
              <a:t/>
            </a:r>
            <a:endParaRPr sz="1400"/>
          </a:p>
          <a:p>
            <a:pPr indent="-228600" lvl="0" marL="457200" rtl="0" algn="l">
              <a:spcBef>
                <a:spcPts val="1400"/>
              </a:spcBef>
              <a:spcAft>
                <a:spcPts val="0"/>
              </a:spcAft>
              <a:buClr>
                <a:srgbClr val="333333"/>
              </a:buClr>
              <a:buSzPts val="650"/>
              <a:buFont typeface="Montserrat"/>
              <a:buNone/>
            </a:pPr>
            <a:r>
              <a:t/>
            </a:r>
            <a:endParaRPr sz="650">
              <a:solidFill>
                <a:srgbClr val="333333"/>
              </a:solidFill>
              <a:highlight>
                <a:srgbClr val="FFFFFF"/>
              </a:highlight>
              <a:latin typeface="Montserrat"/>
              <a:ea typeface="Montserrat"/>
              <a:cs typeface="Montserrat"/>
              <a:sym typeface="Montserrat"/>
            </a:endParaRPr>
          </a:p>
          <a:p>
            <a:pPr indent="0" lvl="0" marL="0" rtl="0" algn="l">
              <a:spcBef>
                <a:spcPts val="2200"/>
              </a:spcBef>
              <a:spcAft>
                <a:spcPts val="0"/>
              </a:spcAft>
              <a:buClr>
                <a:schemeClr val="dk1"/>
              </a:buClr>
              <a:buSzPts val="1100"/>
              <a:buFont typeface="Arial"/>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200">
                <a:latin typeface="Roboto Black"/>
                <a:ea typeface="Roboto Black"/>
                <a:cs typeface="Roboto Black"/>
                <a:sym typeface="Roboto Black"/>
              </a:rPr>
              <a:t>Network</a:t>
            </a:r>
            <a:endParaRPr b="1" sz="1200"/>
          </a:p>
          <a:p>
            <a:pPr indent="0" lvl="0" marL="0" rtl="0" algn="l">
              <a:spcBef>
                <a:spcPts val="0"/>
              </a:spcBef>
              <a:spcAft>
                <a:spcPts val="0"/>
              </a:spcAft>
              <a:buClr>
                <a:schemeClr val="dk1"/>
              </a:buClr>
              <a:buSzPts val="1100"/>
              <a:buFont typeface="Arial"/>
              <a:buNone/>
            </a:pPr>
            <a:r>
              <a:rPr lang="en" sz="1200"/>
              <a:t>Address </a:t>
            </a:r>
            <a:r>
              <a:rPr lang="en" sz="1200"/>
              <a:t>Range: 192.168.1.0/24</a:t>
            </a:r>
            <a:endParaRPr sz="1200"/>
          </a:p>
          <a:p>
            <a:pPr indent="0" lvl="0" marL="0" rtl="0" algn="l">
              <a:spcBef>
                <a:spcPts val="0"/>
              </a:spcBef>
              <a:spcAft>
                <a:spcPts val="0"/>
              </a:spcAft>
              <a:buClr>
                <a:schemeClr val="dk1"/>
              </a:buClr>
              <a:buSzPts val="1100"/>
              <a:buFont typeface="Arial"/>
              <a:buNone/>
            </a:pPr>
            <a:r>
              <a:rPr lang="en" sz="1200"/>
              <a:t>Netmask: 255.255.255.0</a:t>
            </a:r>
            <a:endParaRPr sz="1200"/>
          </a:p>
          <a:p>
            <a:pPr indent="0" lvl="0" marL="0" rtl="0" algn="l">
              <a:spcBef>
                <a:spcPts val="0"/>
              </a:spcBef>
              <a:spcAft>
                <a:spcPts val="0"/>
              </a:spcAft>
              <a:buClr>
                <a:schemeClr val="dk1"/>
              </a:buClr>
              <a:buSzPts val="1100"/>
              <a:buFont typeface="Arial"/>
              <a:buNone/>
            </a:pPr>
            <a:r>
              <a:rPr lang="en" sz="1200"/>
              <a:t>Gateway: 192.168.1.1</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latin typeface="Roboto Black"/>
                <a:ea typeface="Roboto Black"/>
                <a:cs typeface="Roboto Black"/>
                <a:sym typeface="Roboto Black"/>
              </a:rPr>
              <a:t>Machines</a:t>
            </a:r>
            <a:endParaRPr sz="12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sz="1200">
                <a:solidFill>
                  <a:schemeClr val="dk1"/>
                </a:solidFill>
              </a:rPr>
              <a:t>IPv4: 192.168.1.90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OS: Linux</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Hostname: Kali</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IPv4: 192.168.1.105</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OS: Apache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Hostname: Capstone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t>IPv4: 192.168.1.100</a:t>
            </a:r>
            <a:endParaRPr sz="1200"/>
          </a:p>
          <a:p>
            <a:pPr indent="0" lvl="0" marL="0" rtl="0" algn="l">
              <a:spcBef>
                <a:spcPts val="0"/>
              </a:spcBef>
              <a:spcAft>
                <a:spcPts val="0"/>
              </a:spcAft>
              <a:buClr>
                <a:schemeClr val="dk1"/>
              </a:buClr>
              <a:buSzPts val="1100"/>
              <a:buFont typeface="Arial"/>
              <a:buNone/>
            </a:pPr>
            <a:r>
              <a:rPr lang="en" sz="1200"/>
              <a:t>OS: Linux</a:t>
            </a:r>
            <a:endParaRPr sz="1200"/>
          </a:p>
          <a:p>
            <a:pPr indent="0" lvl="0" marL="0" rtl="0" algn="l">
              <a:spcBef>
                <a:spcPts val="0"/>
              </a:spcBef>
              <a:spcAft>
                <a:spcPts val="0"/>
              </a:spcAft>
              <a:buClr>
                <a:schemeClr val="dk1"/>
              </a:buClr>
              <a:buSzPts val="1100"/>
              <a:buFont typeface="Arial"/>
              <a:buNone/>
            </a:pPr>
            <a:r>
              <a:rPr lang="en" sz="1200"/>
              <a:t>Hostname: ELK</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598900" y="686100"/>
            <a:ext cx="4666075" cy="40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{CA2C351B-7DC6-4838-9462-3D0A67785D8B}</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Gateway</a:t>
                      </a:r>
                      <a:endParaRPr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192.168.1.1</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Communicates between the internet and the devices connected to our network and routes traffic to the hosts.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Kali</a:t>
                      </a:r>
                      <a:endParaRPr>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system we will use for network scanning, penetration testing, and security auditing.</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web server that will be handling HTTP requests and web resources.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192.168.1.100</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Server with Elasticsearch, Logstash, &amp; Kibana used for monitoring logs and providing network analytics.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67150" y="1201900"/>
          <a:ext cx="3000000" cy="3000000"/>
        </p:xfrm>
        <a:graphic>
          <a:graphicData uri="http://schemas.openxmlformats.org/drawingml/2006/table">
            <a:tbl>
              <a:tblPr>
                <a:noFill/>
                <a:tableStyleId>{CA2C351B-7DC6-4838-9462-3D0A67785D8B}</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Security Misconfigurations</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Lack of authorization protocols for restricted directories allowed forced browsing. Multiple other security misconfigurations exist as well.</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was the first stepping stone for our attack. Running dirb provided details on the hidden /webdav directory.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Brute Force Login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Unrestricted login attempts resulted in brute force login. Unlocked</a:t>
                      </a:r>
                      <a:r>
                        <a:rPr lang="en" sz="1200">
                          <a:solidFill>
                            <a:schemeClr val="dk1"/>
                          </a:solidFill>
                          <a:latin typeface="Roboto"/>
                          <a:ea typeface="Roboto"/>
                          <a:cs typeface="Roboto"/>
                          <a:sym typeface="Roboto"/>
                        </a:rPr>
                        <a:t> Ashton’s password with Hydra.</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Accessed secret folder which contained sensitive instructions for accessing the server through WebDAV.</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PHP Reverse Shell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Established shell connection through a reverse php payload.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Successfully established meterpreter session, traversed network, captured the flag.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Security Misconfigurations</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Used nmap to map the network, discover IPs and open ports, and scan for running services.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Executed </a:t>
            </a:r>
            <a:r>
              <a:rPr b="1" lang="en" sz="1200">
                <a:latin typeface="Roboto"/>
                <a:ea typeface="Roboto"/>
                <a:cs typeface="Roboto"/>
                <a:sym typeface="Roboto"/>
              </a:rPr>
              <a:t>dirb </a:t>
            </a:r>
            <a:r>
              <a:rPr lang="en" sz="1200">
                <a:latin typeface="Roboto"/>
                <a:ea typeface="Roboto"/>
                <a:cs typeface="Roboto"/>
                <a:sym typeface="Roboto"/>
              </a:rPr>
              <a:t>to enumerate the hidden webdav directory.</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Utilized browser to navigate folders on the web server. </a:t>
            </a:r>
            <a:endParaRPr sz="120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Exposed the hidden webdav directory which revealed more clues.  This was the entry for our attack.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Discovered the existence of a secret_folder directory within the company_folders directory.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Browsed the network.</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4" name="Google Shape;1104;p61"/>
          <p:cNvPicPr preferRelativeResize="0"/>
          <p:nvPr/>
        </p:nvPicPr>
        <p:blipFill>
          <a:blip r:embed="rId3">
            <a:alphaModFix/>
          </a:blip>
          <a:stretch>
            <a:fillRect/>
          </a:stretch>
        </p:blipFill>
        <p:spPr>
          <a:xfrm>
            <a:off x="5983925" y="1543701"/>
            <a:ext cx="2788750" cy="705253"/>
          </a:xfrm>
          <a:prstGeom prst="rect">
            <a:avLst/>
          </a:prstGeom>
          <a:noFill/>
          <a:ln>
            <a:noFill/>
          </a:ln>
        </p:spPr>
      </p:pic>
      <p:sp>
        <p:nvSpPr>
          <p:cNvPr id="1105" name="Google Shape;1105;p61"/>
          <p:cNvSpPr/>
          <p:nvPr/>
        </p:nvSpPr>
        <p:spPr>
          <a:xfrm>
            <a:off x="6979400" y="2013875"/>
            <a:ext cx="533400" cy="283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6" name="Google Shape;1106;p61"/>
          <p:cNvPicPr preferRelativeResize="0"/>
          <p:nvPr/>
        </p:nvPicPr>
        <p:blipFill>
          <a:blip r:embed="rId4">
            <a:alphaModFix/>
          </a:blip>
          <a:stretch>
            <a:fillRect/>
          </a:stretch>
        </p:blipFill>
        <p:spPr>
          <a:xfrm>
            <a:off x="5983925" y="2954425"/>
            <a:ext cx="3104600" cy="995075"/>
          </a:xfrm>
          <a:prstGeom prst="rect">
            <a:avLst/>
          </a:prstGeom>
          <a:noFill/>
          <a:ln>
            <a:noFill/>
          </a:ln>
        </p:spPr>
      </p:pic>
      <p:sp>
        <p:nvSpPr>
          <p:cNvPr id="1107" name="Google Shape;1107;p61"/>
          <p:cNvSpPr/>
          <p:nvPr/>
        </p:nvSpPr>
        <p:spPr>
          <a:xfrm>
            <a:off x="6928400" y="3567000"/>
            <a:ext cx="635400" cy="38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6000" y="429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Brute-Force Login Vulnerability</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Used Hydra to brute-force the password for Ashton’s account with the username ashton.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Utilized Crack Station to crack Ryan’s password.</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a:t>
            </a:r>
            <a:r>
              <a:rPr lang="en" sz="1200">
                <a:solidFill>
                  <a:schemeClr val="dk1"/>
                </a:solidFill>
                <a:latin typeface="Roboto"/>
                <a:ea typeface="Roboto"/>
                <a:cs typeface="Roboto"/>
                <a:sym typeface="Roboto"/>
              </a:rPr>
              <a:t>ogged in to Ashton’s account and gathered instructions on how to access the corporate server.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Uncovered a password hash for Ryan’s password.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Cracked Ryan’s password.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8" name="Google Shape;1128;p62"/>
          <p:cNvPicPr preferRelativeResize="0"/>
          <p:nvPr/>
        </p:nvPicPr>
        <p:blipFill>
          <a:blip r:embed="rId3">
            <a:alphaModFix/>
          </a:blip>
          <a:stretch>
            <a:fillRect/>
          </a:stretch>
        </p:blipFill>
        <p:spPr>
          <a:xfrm>
            <a:off x="5996113" y="3116900"/>
            <a:ext cx="3052276" cy="1107850"/>
          </a:xfrm>
          <a:prstGeom prst="rect">
            <a:avLst/>
          </a:prstGeom>
          <a:noFill/>
          <a:ln>
            <a:noFill/>
          </a:ln>
        </p:spPr>
      </p:pic>
      <p:pic>
        <p:nvPicPr>
          <p:cNvPr id="1129" name="Google Shape;1129;p62"/>
          <p:cNvPicPr preferRelativeResize="0"/>
          <p:nvPr/>
        </p:nvPicPr>
        <p:blipFill>
          <a:blip r:embed="rId4">
            <a:alphaModFix/>
          </a:blip>
          <a:stretch>
            <a:fillRect/>
          </a:stretch>
        </p:blipFill>
        <p:spPr>
          <a:xfrm>
            <a:off x="5996125" y="1646588"/>
            <a:ext cx="3147275" cy="1245850"/>
          </a:xfrm>
          <a:prstGeom prst="rect">
            <a:avLst/>
          </a:prstGeom>
          <a:noFill/>
          <a:ln>
            <a:noFill/>
          </a:ln>
        </p:spPr>
      </p:pic>
      <p:sp>
        <p:nvSpPr>
          <p:cNvPr id="1130" name="Google Shape;1130;p62"/>
          <p:cNvSpPr/>
          <p:nvPr/>
        </p:nvSpPr>
        <p:spPr>
          <a:xfrm>
            <a:off x="8224000" y="1772275"/>
            <a:ext cx="824400" cy="40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7698050" y="3075300"/>
            <a:ext cx="1247700" cy="40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